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E610-9D71-4317-8A3F-F432DBBD280C}" type="datetimeFigureOut">
              <a:rPr lang="en-US" smtClean="0"/>
              <a:pPr/>
              <a:t>10/24/2019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083E-10A2-4FD0-8F85-EA283CC9DE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E610-9D71-4317-8A3F-F432DBBD280C}" type="datetimeFigureOut">
              <a:rPr lang="en-US" smtClean="0"/>
              <a:pPr/>
              <a:t>10/24/2019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083E-10A2-4FD0-8F85-EA283CC9DE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E610-9D71-4317-8A3F-F432DBBD280C}" type="datetimeFigureOut">
              <a:rPr lang="en-US" smtClean="0"/>
              <a:pPr/>
              <a:t>10/24/2019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083E-10A2-4FD0-8F85-EA283CC9DE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E610-9D71-4317-8A3F-F432DBBD280C}" type="datetimeFigureOut">
              <a:rPr lang="en-US" smtClean="0"/>
              <a:pPr/>
              <a:t>10/24/2019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083E-10A2-4FD0-8F85-EA283CC9DE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E610-9D71-4317-8A3F-F432DBBD280C}" type="datetimeFigureOut">
              <a:rPr lang="en-US" smtClean="0"/>
              <a:pPr/>
              <a:t>10/24/2019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083E-10A2-4FD0-8F85-EA283CC9DE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E610-9D71-4317-8A3F-F432DBBD280C}" type="datetimeFigureOut">
              <a:rPr lang="en-US" smtClean="0"/>
              <a:pPr/>
              <a:t>10/24/2019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083E-10A2-4FD0-8F85-EA283CC9DE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E610-9D71-4317-8A3F-F432DBBD280C}" type="datetimeFigureOut">
              <a:rPr lang="en-US" smtClean="0"/>
              <a:pPr/>
              <a:t>10/24/2019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083E-10A2-4FD0-8F85-EA283CC9DE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E610-9D71-4317-8A3F-F432DBBD280C}" type="datetimeFigureOut">
              <a:rPr lang="en-US" smtClean="0"/>
              <a:pPr/>
              <a:t>10/24/2019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083E-10A2-4FD0-8F85-EA283CC9DE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E610-9D71-4317-8A3F-F432DBBD280C}" type="datetimeFigureOut">
              <a:rPr lang="en-US" smtClean="0"/>
              <a:pPr/>
              <a:t>10/24/2019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083E-10A2-4FD0-8F85-EA283CC9DE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E610-9D71-4317-8A3F-F432DBBD280C}" type="datetimeFigureOut">
              <a:rPr lang="en-US" smtClean="0"/>
              <a:pPr/>
              <a:t>10/24/2019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083E-10A2-4FD0-8F85-EA283CC9DE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E610-9D71-4317-8A3F-F432DBBD280C}" type="datetimeFigureOut">
              <a:rPr lang="en-US" smtClean="0"/>
              <a:pPr/>
              <a:t>10/24/2019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083E-10A2-4FD0-8F85-EA283CC9DE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5E610-9D71-4317-8A3F-F432DBBD280C}" type="datetimeFigureOut">
              <a:rPr lang="en-US" smtClean="0"/>
              <a:pPr/>
              <a:t>10/24/2019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6083E-10A2-4FD0-8F85-EA283CC9DE9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smtClean="0"/>
              <a:t>ALDEHYDES, KETONES AND CARBOXYLIC ACIDS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1357298"/>
            <a:ext cx="821537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400" b="1" dirty="0" smtClean="0"/>
              <a:t>Carboxylic Acids Carbon compounds containing a carboxyl functional group, –COOH are called carboxylic acids. </a:t>
            </a:r>
          </a:p>
          <a:p>
            <a:pPr>
              <a:buFont typeface="Arial" pitchFamily="34" charset="0"/>
              <a:buChar char="•"/>
            </a:pPr>
            <a:r>
              <a:rPr lang="en-IN" sz="2400" b="1" dirty="0" smtClean="0"/>
              <a:t>The carboxyl group, consists of a carbonyl group attached to a hydroxyl group, hence its name carboxyl. </a:t>
            </a:r>
          </a:p>
          <a:p>
            <a:pPr>
              <a:buFont typeface="Arial" pitchFamily="34" charset="0"/>
              <a:buChar char="•"/>
            </a:pPr>
            <a:r>
              <a:rPr lang="en-IN" sz="2400" b="1" dirty="0" smtClean="0"/>
              <a:t>Carboxylic acids may be aliphatic (RCOOH) or aromatic (</a:t>
            </a:r>
            <a:r>
              <a:rPr lang="en-IN" sz="2400" b="1" dirty="0" err="1" smtClean="0"/>
              <a:t>ArCOOH</a:t>
            </a:r>
            <a:r>
              <a:rPr lang="en-IN" sz="2400" b="1" dirty="0" smtClean="0"/>
              <a:t>) depending on the group, alkyl or aryl, attached to carboxylic carbon.</a:t>
            </a:r>
          </a:p>
          <a:p>
            <a:pPr>
              <a:buFont typeface="Arial" pitchFamily="34" charset="0"/>
              <a:buChar char="•"/>
            </a:pPr>
            <a:r>
              <a:rPr lang="en-IN" sz="2400" b="1" dirty="0" smtClean="0"/>
              <a:t> Large number of carboxylic acids are found in nature. Some higher members of aliphatic carboxylic acids (C12 – C18) known as fatty acids, occur in natural fats as esters of glycerol.</a:t>
            </a:r>
          </a:p>
          <a:p>
            <a:pPr>
              <a:buFont typeface="Arial" pitchFamily="34" charset="0"/>
              <a:buChar char="•"/>
            </a:pPr>
            <a:r>
              <a:rPr lang="en-IN" sz="2400" b="1" dirty="0" smtClean="0"/>
              <a:t> Carboxylic acids serve as starting material for several other important organic compounds such as anhydrides, esters, acid chlorides, amides, etc.</a:t>
            </a:r>
            <a:endParaRPr lang="en-IN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57356" y="500042"/>
            <a:ext cx="5429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/>
              <a:t>CARBOXYLIC ACIDS</a:t>
            </a:r>
            <a:endParaRPr lang="en-IN" sz="3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52"/>
            <a:ext cx="828680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5" y="3822086"/>
            <a:ext cx="8286808" cy="282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428604"/>
            <a:ext cx="6215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/>
              <a:t>STRUCTURE OF CARBOXYLIC ACIDS</a:t>
            </a:r>
            <a:endParaRPr lang="en-IN" sz="32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914400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642918"/>
            <a:ext cx="7858180" cy="5929354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14422"/>
            <a:ext cx="7000923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PREPARATION OF CABOXYLIC ACIDS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116" y="214290"/>
            <a:ext cx="8712504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265893" cy="5857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14356"/>
            <a:ext cx="821537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REACTION DUE TO </a:t>
            </a:r>
            <a:r>
              <a:rPr lang="en-IN" b="1" dirty="0" smtClean="0"/>
              <a:t>α </a:t>
            </a:r>
            <a:r>
              <a:rPr lang="en-IN" dirty="0" smtClean="0"/>
              <a:t>HYDROGEN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914400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084" y="214291"/>
            <a:ext cx="9161084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54" y="428605"/>
            <a:ext cx="9156754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8429684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85860"/>
            <a:ext cx="7358113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ALDOL CONDENSATION</a:t>
            </a:r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10" y="1571612"/>
            <a:ext cx="8809308" cy="4071966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8"/>
            <a:ext cx="8286808" cy="5596911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440" y="301560"/>
            <a:ext cx="8384052" cy="627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857232"/>
            <a:ext cx="8516997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8539286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642918"/>
            <a:ext cx="864399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14356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400" b="1" dirty="0" smtClean="0"/>
              <a:t>In chemical industry </a:t>
            </a:r>
            <a:r>
              <a:rPr lang="en-IN" sz="2400" b="1" dirty="0" err="1" smtClean="0"/>
              <a:t>aldehydes</a:t>
            </a:r>
            <a:r>
              <a:rPr lang="en-IN" sz="2400" b="1" dirty="0" smtClean="0"/>
              <a:t> and </a:t>
            </a:r>
            <a:r>
              <a:rPr lang="en-IN" sz="2400" b="1" dirty="0" err="1" smtClean="0"/>
              <a:t>ketones</a:t>
            </a:r>
            <a:r>
              <a:rPr lang="en-IN" sz="2400" b="1" dirty="0" smtClean="0"/>
              <a:t> are used as solvents starting materials and reagents for the synthesis of other products.</a:t>
            </a:r>
          </a:p>
          <a:p>
            <a:pPr>
              <a:buFont typeface="Arial" pitchFamily="34" charset="0"/>
              <a:buChar char="•"/>
            </a:pPr>
            <a:r>
              <a:rPr lang="en-IN" sz="2400" b="1" dirty="0" smtClean="0"/>
              <a:t>Formaldehyde is well known as formalin (40%) solution used to preserve biological specimens and to prepare </a:t>
            </a:r>
            <a:r>
              <a:rPr lang="en-IN" sz="2400" b="1" dirty="0" err="1" smtClean="0"/>
              <a:t>bakelite</a:t>
            </a:r>
            <a:r>
              <a:rPr lang="en-IN" sz="2400" b="1" dirty="0" smtClean="0"/>
              <a:t> (a phenol-formaldehyde resin), urea-formaldehyde glues and other polymeric products.</a:t>
            </a:r>
          </a:p>
          <a:p>
            <a:pPr>
              <a:buFont typeface="Arial" pitchFamily="34" charset="0"/>
              <a:buChar char="•"/>
            </a:pPr>
            <a:r>
              <a:rPr lang="en-IN" sz="2400" b="1" dirty="0" smtClean="0"/>
              <a:t>Acetaldehyde is used primarily as a starting material in the manufacture of acetic acid, ethyl acetate, vinyl acetate, polymers and drugs.</a:t>
            </a:r>
          </a:p>
          <a:p>
            <a:pPr>
              <a:buFont typeface="Arial" pitchFamily="34" charset="0"/>
              <a:buChar char="•"/>
            </a:pPr>
            <a:r>
              <a:rPr lang="en-IN" sz="2400" b="1" dirty="0" err="1" smtClean="0"/>
              <a:t>Benzaldehyde</a:t>
            </a:r>
            <a:r>
              <a:rPr lang="en-IN" sz="2400" b="1" dirty="0" smtClean="0"/>
              <a:t> is used in perfumery and in dye industries.</a:t>
            </a:r>
          </a:p>
          <a:p>
            <a:pPr>
              <a:buFont typeface="Arial" pitchFamily="34" charset="0"/>
              <a:buChar char="•"/>
            </a:pPr>
            <a:r>
              <a:rPr lang="en-IN" sz="2400" b="1" dirty="0" smtClean="0"/>
              <a:t>Acetone and ethyl methyl </a:t>
            </a:r>
            <a:r>
              <a:rPr lang="en-IN" sz="2400" b="1" dirty="0" err="1" smtClean="0"/>
              <a:t>ketone</a:t>
            </a:r>
            <a:r>
              <a:rPr lang="en-IN" sz="2400" b="1" dirty="0" smtClean="0"/>
              <a:t> are common industrial solvents. </a:t>
            </a:r>
          </a:p>
          <a:p>
            <a:pPr>
              <a:buFont typeface="Arial" pitchFamily="34" charset="0"/>
              <a:buChar char="•"/>
            </a:pPr>
            <a:r>
              <a:rPr lang="en-IN" sz="2400" b="1" dirty="0" smtClean="0"/>
              <a:t>Many </a:t>
            </a:r>
            <a:r>
              <a:rPr lang="en-IN" sz="2400" b="1" dirty="0" err="1" smtClean="0"/>
              <a:t>aldehydes</a:t>
            </a:r>
            <a:r>
              <a:rPr lang="en-IN" sz="2400" b="1" dirty="0" smtClean="0"/>
              <a:t> and </a:t>
            </a:r>
            <a:r>
              <a:rPr lang="en-IN" sz="2400" b="1" dirty="0" err="1" smtClean="0"/>
              <a:t>ketones</a:t>
            </a:r>
            <a:r>
              <a:rPr lang="en-IN" sz="2400" b="1" dirty="0" smtClean="0"/>
              <a:t>, e.g., </a:t>
            </a:r>
            <a:r>
              <a:rPr lang="en-IN" sz="2400" b="1" dirty="0" err="1" smtClean="0"/>
              <a:t>butyraldehyde</a:t>
            </a:r>
            <a:r>
              <a:rPr lang="en-IN" sz="2400" b="1" dirty="0" smtClean="0"/>
              <a:t>, vanillin, </a:t>
            </a:r>
            <a:r>
              <a:rPr lang="en-IN" sz="2400" b="1" dirty="0" err="1" smtClean="0"/>
              <a:t>acetophenone</a:t>
            </a:r>
            <a:r>
              <a:rPr lang="en-IN" sz="2400" b="1" dirty="0" smtClean="0"/>
              <a:t>, camphor, etc. are well known for their odours and flavours.</a:t>
            </a:r>
            <a:endParaRPr lang="en-IN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0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 smtClean="0"/>
              <a:t>USES OF ALDEHYDES AND KETONES</a:t>
            </a:r>
            <a:endParaRPr lang="en-IN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278</Words>
  <Application>Microsoft Office PowerPoint</Application>
  <PresentationFormat>On-screen Show (4:3)</PresentationFormat>
  <Paragraphs>18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ALDEHYDES, KETONES AND CARBOXYLIC ACIDS</vt:lpstr>
      <vt:lpstr>REACTION DUE TO α HYDROGEN </vt:lpstr>
      <vt:lpstr>ALDOL CONDENSATION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PREPARATION OF CABOXYLIC ACIDS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ismail - [2010]</dc:creator>
  <cp:lastModifiedBy>ismail - [2010]</cp:lastModifiedBy>
  <cp:revision>6</cp:revision>
  <dcterms:created xsi:type="dcterms:W3CDTF">2018-11-02T00:00:12Z</dcterms:created>
  <dcterms:modified xsi:type="dcterms:W3CDTF">2019-10-24T00:46:13Z</dcterms:modified>
</cp:coreProperties>
</file>